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7" r:id="rId3"/>
    <p:sldId id="273" r:id="rId4"/>
    <p:sldId id="260" r:id="rId5"/>
    <p:sldId id="274" r:id="rId6"/>
    <p:sldId id="275" r:id="rId7"/>
    <p:sldId id="276" r:id="rId8"/>
    <p:sldId id="270" r:id="rId9"/>
    <p:sldId id="277" r:id="rId10"/>
    <p:sldId id="261" r:id="rId11"/>
    <p:sldId id="278" r:id="rId12"/>
    <p:sldId id="279" r:id="rId13"/>
    <p:sldId id="258" r:id="rId14"/>
    <p:sldId id="280" r:id="rId15"/>
    <p:sldId id="282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sz="2800" dirty="0"/>
              <a:t>Content-Based Filtering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03C5-6412-4E01-A244-6083B3F35699}"/>
              </a:ext>
            </a:extLst>
          </p:cNvPr>
          <p:cNvSpPr txBox="1"/>
          <p:nvPr/>
        </p:nvSpPr>
        <p:spPr>
          <a:xfrm>
            <a:off x="338736" y="1253065"/>
            <a:ext cx="50460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 component of Content-Based Systems: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Preprocessing and feature extraction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learning of user profiles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Filtering and recommendation</a:t>
            </a:r>
          </a:p>
        </p:txBody>
      </p:sp>
      <p:pic>
        <p:nvPicPr>
          <p:cNvPr id="7" name="Picture 2" descr="How To Build Content-Based Recommendation System Made Easy">
            <a:extLst>
              <a:ext uri="{FF2B5EF4-FFF2-40B4-BE49-F238E27FC236}">
                <a16:creationId xmlns:a16="http://schemas.microsoft.com/office/drawing/2014/main" id="{BF6EDC43-EFEC-4443-BAB0-4B882C51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3806985"/>
            <a:ext cx="3869267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DDA0C-A9D4-49CB-85B9-DE1B63703089}"/>
              </a:ext>
            </a:extLst>
          </p:cNvPr>
          <p:cNvSpPr txBox="1"/>
          <p:nvPr/>
        </p:nvSpPr>
        <p:spPr>
          <a:xfrm>
            <a:off x="5384800" y="1253067"/>
            <a:ext cx="6468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 are extracted from various sources (description, tags, ...) and converted to a keyword-based vector-space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Stop-word removal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Stemming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Phrase extraction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E890E-4D56-455A-B9C0-89C8F8CF3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98" y="3838390"/>
            <a:ext cx="4716003" cy="24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sz="2800" dirty="0"/>
              <a:t>Content-Based Filtering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C1404-F17F-4469-B71E-FB0D0289DC99}"/>
              </a:ext>
            </a:extLst>
          </p:cNvPr>
          <p:cNvSpPr txBox="1"/>
          <p:nvPr/>
        </p:nvSpPr>
        <p:spPr>
          <a:xfrm>
            <a:off x="338736" y="1159471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Tf-idf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21DB3-1790-40FD-91B4-E4537292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47" y="1621136"/>
            <a:ext cx="7419953" cy="3376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4D66E-34A5-4237-A738-DEC58837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0" y="2329125"/>
            <a:ext cx="1532553" cy="676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E92F4-B350-4828-A7C9-F26AFD649F18}"/>
              </a:ext>
            </a:extLst>
          </p:cNvPr>
          <p:cNvSpPr txBox="1"/>
          <p:nvPr/>
        </p:nvSpPr>
        <p:spPr>
          <a:xfrm>
            <a:off x="234730" y="1724317"/>
            <a:ext cx="45373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5192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TF-IDF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5192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5192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5192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5192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a similarity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Dot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Linear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Ridge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A2744-0BF3-5C46-DABC-7EA0BB13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17" y="2329125"/>
            <a:ext cx="2630523" cy="6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2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97FBF-2505-2033-A27C-9C65BD02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E07-70FF-25ED-F5B3-D57C2772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sz="2800" dirty="0"/>
              <a:t>Content-Based Filtering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4D4CB-B4B8-5423-BC6F-F38938B2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6DAA4-1B36-A323-CF05-C3B32DB088AA}"/>
              </a:ext>
            </a:extLst>
          </p:cNvPr>
          <p:cNvSpPr txBox="1"/>
          <p:nvPr/>
        </p:nvSpPr>
        <p:spPr>
          <a:xfrm>
            <a:off x="338736" y="1159471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Ratings and metadata combines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C761C-3A4B-725A-F05C-C9661D23813F}"/>
              </a:ext>
            </a:extLst>
          </p:cNvPr>
          <p:cNvSpPr txBox="1"/>
          <p:nvPr/>
        </p:nvSpPr>
        <p:spPr>
          <a:xfrm>
            <a:off x="353227" y="1674784"/>
            <a:ext cx="5742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Concatenate top actors average ratings, movie average ratings and one-hot encoded genres.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vector is passes through a regression model similar to word embedding based method.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01ED1-8780-94A7-0105-DFAFDB90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32" y="3653131"/>
            <a:ext cx="11422879" cy="15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0"/>
            <a:ext cx="4020815" cy="4938713"/>
          </a:xfrm>
        </p:spPr>
        <p:txBody>
          <a:bodyPr/>
          <a:lstStyle/>
          <a:p>
            <a:r>
              <a:rPr lang="en-US" sz="2000" dirty="0"/>
              <a:t>Collaborative Filtering</a:t>
            </a:r>
          </a:p>
          <a:p>
            <a:pPr lvl="1"/>
            <a:r>
              <a:rPr lang="en-US" sz="1600" dirty="0"/>
              <a:t>MSE: 0.7419 and MSE: 0.7420 for rounded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34B018-9F20-6AD0-0601-FF5FC78C1F15}"/>
              </a:ext>
            </a:extLst>
          </p:cNvPr>
          <p:cNvSpPr txBox="1">
            <a:spLocks/>
          </p:cNvSpPr>
          <p:nvPr/>
        </p:nvSpPr>
        <p:spPr>
          <a:xfrm>
            <a:off x="4358355" y="1051401"/>
            <a:ext cx="7541356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Content-Based Filtering</a:t>
            </a:r>
          </a:p>
          <a:p>
            <a:pPr lvl="1"/>
            <a:r>
              <a:rPr lang="en-US" sz="1600" dirty="0"/>
              <a:t>Word embedding based method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Ratings and metadata combines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4211C-7CC1-145D-A5FC-A8BBD1E6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27" y="1735801"/>
            <a:ext cx="4793815" cy="1214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AA5E4-4483-0A07-653B-BBC40197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53" y="3566755"/>
            <a:ext cx="5169365" cy="2328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A9D656-0C9F-1436-A5DA-D0438ED4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7" y="1981482"/>
            <a:ext cx="1865401" cy="13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43FA-4052-0013-A2C0-1F7C1E0A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6C26-1DF6-DFD7-2A1E-481A800D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Challenges and 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B2B1C-A731-C87F-5256-BBB0C8D981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029" y="1446167"/>
            <a:ext cx="11282682" cy="2631464"/>
          </a:xfrm>
        </p:spPr>
        <p:txBody>
          <a:bodyPr/>
          <a:lstStyle/>
          <a:p>
            <a:r>
              <a:rPr lang="en-US" sz="2000" dirty="0"/>
              <a:t>Cold Start Problem: system has insufficient data about new users or new items</a:t>
            </a:r>
          </a:p>
          <a:p>
            <a:r>
              <a:rPr lang="en-US" sz="2000" dirty="0"/>
              <a:t>Sparsity of the User-Item Matrix: weakens the reliability of collaborative filtering techniques, especially matrix factorization, as the model has fewer data points to learn latent features</a:t>
            </a:r>
          </a:p>
          <a:p>
            <a:r>
              <a:rPr lang="en-US" sz="2000" dirty="0"/>
              <a:t>Scalability</a:t>
            </a:r>
          </a:p>
          <a:p>
            <a:r>
              <a:rPr lang="en-US" sz="2000" dirty="0"/>
              <a:t>Evaluation Difficulties</a:t>
            </a:r>
          </a:p>
          <a:p>
            <a:r>
              <a:rPr lang="en-US" sz="2000" dirty="0"/>
              <a:t>Data Quality and Inconsistency: In practice, textual data (such as movie descriptions, genres, and tags) can be inconsistent, or noisy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6A81-2058-FB15-9A5F-E4249EE0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7964E-5A55-EADF-057D-CD4A89B09ACA}"/>
              </a:ext>
            </a:extLst>
          </p:cNvPr>
          <p:cNvSpPr txBox="1"/>
          <p:nvPr/>
        </p:nvSpPr>
        <p:spPr>
          <a:xfrm>
            <a:off x="338736" y="911850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861-BBD5-A63C-9DCA-96544F4FBEC0}"/>
              </a:ext>
            </a:extLst>
          </p:cNvPr>
          <p:cNvSpPr txBox="1"/>
          <p:nvPr/>
        </p:nvSpPr>
        <p:spPr>
          <a:xfrm>
            <a:off x="338736" y="4077631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7C944AA-3CBD-40DD-A12E-447007B3B0A2}"/>
              </a:ext>
            </a:extLst>
          </p:cNvPr>
          <p:cNvSpPr txBox="1">
            <a:spLocks/>
          </p:cNvSpPr>
          <p:nvPr/>
        </p:nvSpPr>
        <p:spPr>
          <a:xfrm>
            <a:off x="570582" y="4539296"/>
            <a:ext cx="11282682" cy="1880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Integration of deep learning models</a:t>
            </a:r>
          </a:p>
          <a:p>
            <a:r>
              <a:rPr lang="en-US" sz="2000" dirty="0"/>
              <a:t>Developing new recommendation metric is also crucial</a:t>
            </a:r>
          </a:p>
          <a:p>
            <a:r>
              <a:rPr lang="en-US" sz="2000" dirty="0"/>
              <a:t>Leveraging multimodal data, such as movie posters, trailers, and audio features, alongside textual metadata.</a:t>
            </a:r>
          </a:p>
        </p:txBody>
      </p:sp>
    </p:spTree>
    <p:extLst>
      <p:ext uri="{BB962C8B-B14F-4D97-AF65-F5344CB8AC3E}">
        <p14:creationId xmlns:p14="http://schemas.microsoft.com/office/powerpoint/2010/main" val="250882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887E-D2E7-454E-A03D-F95FA1BD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31C7-5E7B-D92B-D56D-99E58E99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Challenges and 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1B5DF-4EDE-A748-3902-BA58D1FD2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582" y="2215500"/>
            <a:ext cx="11282682" cy="2631464"/>
          </a:xfrm>
        </p:spPr>
        <p:txBody>
          <a:bodyPr/>
          <a:lstStyle/>
          <a:p>
            <a:r>
              <a:rPr lang="en-US" sz="2000" dirty="0"/>
              <a:t>Contrastive methods: learn by maximizing the agreement between different augmented views of the same data point </a:t>
            </a:r>
          </a:p>
          <a:p>
            <a:r>
              <a:rPr lang="en-US" sz="2000" dirty="0"/>
              <a:t>Generative methods: corrupt a portion of the input data and train the model to reconstruct the original, uncorrupted version.</a:t>
            </a:r>
          </a:p>
          <a:p>
            <a:r>
              <a:rPr lang="en-US" sz="2000" dirty="0"/>
              <a:t>Predictive methods: generate new training samples or pseudo-labels from the original data to serve as supervision signals for the pretext task.</a:t>
            </a:r>
          </a:p>
          <a:p>
            <a:r>
              <a:rPr lang="en-US" sz="2000" dirty="0"/>
              <a:t>Hybrid methods: combine multiple types of self-supervised tasks, to leverage different forms of supervision signals.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37153-5693-D91A-3F8B-067555B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52F27-8836-E196-FF97-71794A388141}"/>
              </a:ext>
            </a:extLst>
          </p:cNvPr>
          <p:cNvSpPr txBox="1"/>
          <p:nvPr/>
        </p:nvSpPr>
        <p:spPr>
          <a:xfrm>
            <a:off x="292289" y="984502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4A0DE-3B3D-6016-1B19-FF747FCAF01A}"/>
              </a:ext>
            </a:extLst>
          </p:cNvPr>
          <p:cNvSpPr txBox="1"/>
          <p:nvPr/>
        </p:nvSpPr>
        <p:spPr>
          <a:xfrm>
            <a:off x="292289" y="1481918"/>
            <a:ext cx="6320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Self-supervised learning (SSL) using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81706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9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810788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Movies recommendation system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Vũ Minh Hiếu -</a:t>
            </a:r>
            <a:r>
              <a:rPr lang="vi-VN" sz="2400" b="0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 20225485</a:t>
            </a:r>
            <a:endParaRPr lang="en-US" sz="2400" b="0" dirty="0">
              <a:solidFill>
                <a:schemeClr val="tx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Dataset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</a:p>
          <a:p>
            <a:pPr fontAlgn="base"/>
            <a:r>
              <a:rPr lang="en-US" dirty="0">
                <a:latin typeface="Lato"/>
                <a:ea typeface="Lato"/>
                <a:cs typeface="Lato"/>
              </a:rPr>
              <a:t>Result</a:t>
            </a:r>
          </a:p>
          <a:p>
            <a:pPr fontAlgn="base"/>
            <a:endParaRPr lang="en-US" dirty="0">
              <a:latin typeface="Lato"/>
              <a:ea typeface="Lato"/>
              <a:cs typeface="Lato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33211"/>
            <a:ext cx="6916643" cy="4991578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A class of machine learning that uses data to help predict what people are looking for among a large number of options.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All major business utilize a recommendation system to some extend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This project study and demonstrate some popular recommendation algorithm on a movies data base and discuss theirs advantages, drawbacks and address some further improvement.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Recommendation Systems: What They Are and How They Help">
            <a:extLst>
              <a:ext uri="{FF2B5EF4-FFF2-40B4-BE49-F238E27FC236}">
                <a16:creationId xmlns:a16="http://schemas.microsoft.com/office/drawing/2014/main" id="{F3816495-1D68-D552-2D71-36DD53899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17" y="2509210"/>
            <a:ext cx="4534911" cy="20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commendation System Using Autoencoders">
            <a:extLst>
              <a:ext uri="{FF2B5EF4-FFF2-40B4-BE49-F238E27FC236}">
                <a16:creationId xmlns:a16="http://schemas.microsoft.com/office/drawing/2014/main" id="{6334FC8C-68CF-9C4A-C4D3-AF2AD8A2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18" y="2177529"/>
            <a:ext cx="4844393" cy="29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0E54B7-9BB1-1DCA-7A8D-953BB69D461B}"/>
              </a:ext>
            </a:extLst>
          </p:cNvPr>
          <p:cNvSpPr txBox="1">
            <a:spLocks/>
          </p:cNvSpPr>
          <p:nvPr/>
        </p:nvSpPr>
        <p:spPr>
          <a:xfrm>
            <a:off x="338736" y="1256232"/>
            <a:ext cx="11514528" cy="4794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1" dirty="0"/>
              <a:t>The Movies Dataset</a:t>
            </a:r>
          </a:p>
          <a:p>
            <a:r>
              <a:rPr lang="en-US" sz="2400" dirty="0"/>
              <a:t>Metadata for all 45,000 movies: cast, crew, plot keywords, revenue, release dates, languages, production companies, TMDB vote counts, vote averages…</a:t>
            </a:r>
          </a:p>
          <a:p>
            <a:r>
              <a:rPr lang="en-US" sz="2400" dirty="0"/>
              <a:t>26 million ratings from 270,000 users. Ratings are on a scale of 1-5 and have been obtained from the official </a:t>
            </a:r>
            <a:r>
              <a:rPr lang="en-US" sz="2400" dirty="0" err="1"/>
              <a:t>GroupLens</a:t>
            </a:r>
            <a:r>
              <a:rPr lang="en-US" sz="2400" dirty="0"/>
              <a:t> website.</a:t>
            </a:r>
          </a:p>
          <a:p>
            <a:endParaRPr lang="en-US" sz="2400" dirty="0">
              <a:solidFill>
                <a:srgbClr val="000000"/>
              </a:solidFill>
              <a:latin typeface="NVIDIA-NALA"/>
            </a:endParaRPr>
          </a:p>
          <a:p>
            <a:endParaRPr lang="en-US" sz="2400" dirty="0">
              <a:solidFill>
                <a:srgbClr val="000000"/>
              </a:solidFill>
              <a:latin typeface="NVIDIA-NALA"/>
            </a:endParaRPr>
          </a:p>
        </p:txBody>
      </p:sp>
    </p:spTree>
    <p:extLst>
      <p:ext uri="{BB962C8B-B14F-4D97-AF65-F5344CB8AC3E}">
        <p14:creationId xmlns:p14="http://schemas.microsoft.com/office/powerpoint/2010/main" val="55970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BDC1-2C3E-386C-A1EC-0E2649E0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09-8389-1528-20E2-D7BF9F21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DAF8A7-7D85-547C-69D8-391F9194C15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8735" y="1179320"/>
            <a:ext cx="5757265" cy="4883343"/>
          </a:xfrm>
        </p:spPr>
        <p:txBody>
          <a:bodyPr/>
          <a:lstStyle/>
          <a:p>
            <a:r>
              <a:rPr lang="en-US" sz="2000" dirty="0"/>
              <a:t>Content-Based Filtering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Recommends books based on features (genre, author, description)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If a user likes “Iron-man 1," they might get recommendations for “Iron-man 2"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7F9701-1A83-4E03-158D-64FD30BB8B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8431" y="1179321"/>
            <a:ext cx="5445570" cy="4891280"/>
          </a:xfrm>
        </p:spPr>
        <p:txBody>
          <a:bodyPr/>
          <a:lstStyle/>
          <a:p>
            <a:r>
              <a:rPr lang="en-US" sz="2000" dirty="0"/>
              <a:t>Collaborative Filtering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user behavior and preferences of similar users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People who liked The Matrix also watch John Wick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FADB5-F9EA-5D89-6F34-C193A4AA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278F0-5B4F-A2B0-9287-D76700A5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40" y="3208881"/>
            <a:ext cx="2213945" cy="27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F037E-8844-EFF1-80FF-937CD90A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75" y="3112167"/>
            <a:ext cx="2365384" cy="29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F76A-17D7-EC6B-7B0D-D7956417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83C9-D636-FB46-D677-676FEF1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latin typeface="Lato"/>
                <a:ea typeface="Lato"/>
                <a:cs typeface="Lato"/>
              </a:rPr>
              <a:t>Theoretical background and method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73C8E-CF7B-C8A5-DDFC-C8BAB69F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BDF6D-ACF5-1593-9F2E-02E181511771}"/>
              </a:ext>
            </a:extLst>
          </p:cNvPr>
          <p:cNvSpPr txBox="1"/>
          <p:nvPr/>
        </p:nvSpPr>
        <p:spPr>
          <a:xfrm>
            <a:off x="253278" y="1843950"/>
            <a:ext cx="4600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Hybrid recommender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collaborative filtering: lack  information about the domain dependencies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system: lack  information about the people’s preferences in.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Combine both methods to get better result.</a:t>
            </a:r>
          </a:p>
        </p:txBody>
      </p:sp>
      <p:pic>
        <p:nvPicPr>
          <p:cNvPr id="13" name="Picture 2" descr="Hybrid recommendation model. | Download Scientific Diagram">
            <a:extLst>
              <a:ext uri="{FF2B5EF4-FFF2-40B4-BE49-F238E27FC236}">
                <a16:creationId xmlns:a16="http://schemas.microsoft.com/office/drawing/2014/main" id="{B2D5C4EF-5595-DA4B-7939-8BCF79E4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98" y="1955091"/>
            <a:ext cx="6640524" cy="373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8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95610"/>
            <a:ext cx="11514528" cy="436098"/>
          </a:xfrm>
        </p:spPr>
        <p:txBody>
          <a:bodyPr/>
          <a:lstStyle/>
          <a:p>
            <a:r>
              <a:rPr lang="en-US" dirty="0"/>
              <a:t>3.1.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73D1-907F-9375-03F4-AC1270316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984" y="3141134"/>
            <a:ext cx="6701681" cy="2703162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/>
              <a:t>i-th</a:t>
            </a:r>
            <a:r>
              <a:rPr lang="en-US" sz="2000" dirty="0"/>
              <a:t> row 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 of U: user factor, contains k entries corresponding to the affinity of user </a:t>
            </a:r>
            <a:r>
              <a:rPr lang="en-US" sz="2000" dirty="0" err="1"/>
              <a:t>i</a:t>
            </a:r>
            <a:r>
              <a:rPr lang="en-US" sz="2000" dirty="0"/>
              <a:t> towards the k concepts in the ratings matrix.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i-th</a:t>
            </a:r>
            <a:r>
              <a:rPr lang="en-US" sz="2000" dirty="0"/>
              <a:t> row v</a:t>
            </a:r>
            <a:r>
              <a:rPr lang="en-US" sz="2000" baseline="-25000" dirty="0"/>
              <a:t>i</a:t>
            </a:r>
            <a:r>
              <a:rPr lang="en-US" sz="2000" dirty="0"/>
              <a:t> of V: item factor, represents the affinity of the </a:t>
            </a:r>
            <a:r>
              <a:rPr lang="en-US" sz="2000" dirty="0" err="1"/>
              <a:t>i-th</a:t>
            </a:r>
            <a:r>
              <a:rPr lang="en-US" sz="2000" dirty="0"/>
              <a:t> item towards these k concepts.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4CB4ECD2-2668-E897-A3DA-4753A1DF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 b="7638"/>
          <a:stretch/>
        </p:blipFill>
        <p:spPr>
          <a:xfrm>
            <a:off x="7020465" y="828374"/>
            <a:ext cx="4930549" cy="538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E8EA-6BF4-6A0F-B1BB-D6C9A2E9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1" y="4779589"/>
            <a:ext cx="5933729" cy="1181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8BB55-EE33-1AE0-7AD1-29AE2B5F4D52}"/>
              </a:ext>
            </a:extLst>
          </p:cNvPr>
          <p:cNvSpPr txBox="1"/>
          <p:nvPr/>
        </p:nvSpPr>
        <p:spPr>
          <a:xfrm>
            <a:off x="338736" y="89700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Latent factor model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C4E52F-4383-492B-8098-3FC0201629B0}"/>
              </a:ext>
            </a:extLst>
          </p:cNvPr>
          <p:cNvSpPr txBox="1">
            <a:spLocks/>
          </p:cNvSpPr>
          <p:nvPr/>
        </p:nvSpPr>
        <p:spPr>
          <a:xfrm>
            <a:off x="289860" y="1429603"/>
            <a:ext cx="6603928" cy="1427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Matrix Factorization: the m x n ratings R with rank y matrix is approximately factorized into an m x k matrix U and an n x k matrix V, where k &lt; 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3C3DC-282D-4183-B494-D09C5872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67" y="2324146"/>
            <a:ext cx="1101713" cy="4201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7954C-B694-474B-9C31-4FBEA0BB9D80}"/>
              </a:ext>
            </a:extLst>
          </p:cNvPr>
          <p:cNvSpPr txBox="1"/>
          <p:nvPr/>
        </p:nvSpPr>
        <p:spPr>
          <a:xfrm>
            <a:off x="260939" y="2767593"/>
            <a:ext cx="533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error of this approximation is equal to: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E1BF2A-75F5-4D74-8305-3437D7DC7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717" y="2836365"/>
            <a:ext cx="1198565" cy="2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95610"/>
            <a:ext cx="11514528" cy="436098"/>
          </a:xfrm>
        </p:spPr>
        <p:txBody>
          <a:bodyPr/>
          <a:lstStyle/>
          <a:p>
            <a:r>
              <a:rPr lang="en-US" dirty="0"/>
              <a:t>3.1. Collaborative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8BB55-EE33-1AE0-7AD1-29AE2B5F4D52}"/>
              </a:ext>
            </a:extLst>
          </p:cNvPr>
          <p:cNvSpPr txBox="1"/>
          <p:nvPr/>
        </p:nvSpPr>
        <p:spPr>
          <a:xfrm>
            <a:off x="338736" y="89700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Matrix Factorization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43B054-1D9A-4C8D-8AD6-EED591A4D3C3}"/>
              </a:ext>
            </a:extLst>
          </p:cNvPr>
          <p:cNvSpPr txBox="1">
            <a:spLocks/>
          </p:cNvSpPr>
          <p:nvPr/>
        </p:nvSpPr>
        <p:spPr>
          <a:xfrm>
            <a:off x="338736" y="1370317"/>
            <a:ext cx="11668105" cy="4590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Many matrix factorization methods exist, the key differences is </a:t>
            </a:r>
          </a:p>
          <a:p>
            <a:pPr lvl="1"/>
            <a:r>
              <a:rPr lang="en-US" sz="1600" dirty="0"/>
              <a:t>the constraints imposed on U and V (e.g., orthogonality or non-negativity) </a:t>
            </a:r>
          </a:p>
          <a:p>
            <a:pPr lvl="1"/>
            <a:r>
              <a:rPr lang="en-US" sz="1600" dirty="0"/>
              <a:t>The nature of the objective function (e.g., minimizing the Frobenius norm or maximizing the likelihood estimation).</a:t>
            </a:r>
          </a:p>
          <a:p>
            <a:r>
              <a:rPr lang="en-US" sz="2000" dirty="0"/>
              <a:t>Unconstrained Matrix Factorization with bias: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Construct user-item matrix from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Model the rating 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Random initialize the U and V matrix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Minimize the loss function over the set of known ratings: 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35089-C7E6-4E1A-9BB3-13260967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34" y="2920591"/>
            <a:ext cx="2132228" cy="334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B1D396-878D-43F4-8142-8F454198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378" y="3938590"/>
            <a:ext cx="4958819" cy="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793</Words>
  <Application>Microsoft Office PowerPoint</Application>
  <PresentationFormat>Widescreen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NVIDIA-NALA</vt:lpstr>
      <vt:lpstr>Arial</vt:lpstr>
      <vt:lpstr>Calibri</vt:lpstr>
      <vt:lpstr>Lato</vt:lpstr>
      <vt:lpstr>Office Theme</vt:lpstr>
      <vt:lpstr>PowerPoint Presentation</vt:lpstr>
      <vt:lpstr>PowerPoint Presentation</vt:lpstr>
      <vt:lpstr>Content</vt:lpstr>
      <vt:lpstr>1. Introduction</vt:lpstr>
      <vt:lpstr>2. Dataset</vt:lpstr>
      <vt:lpstr>3. Theoretical background and method</vt:lpstr>
      <vt:lpstr>3. Theoretical background and method</vt:lpstr>
      <vt:lpstr>3.1. Collaborative Filtering</vt:lpstr>
      <vt:lpstr>3.1. Collaborative Filtering</vt:lpstr>
      <vt:lpstr>3.2. Content-Based Filtering </vt:lpstr>
      <vt:lpstr>3.2. Content-Based Filtering </vt:lpstr>
      <vt:lpstr>3.2. Content-Based Filtering </vt:lpstr>
      <vt:lpstr>4. Result</vt:lpstr>
      <vt:lpstr>5. Challenges and future works</vt:lpstr>
      <vt:lpstr>5. Challenges and 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vu minh hieu</cp:lastModifiedBy>
  <cp:revision>37</cp:revision>
  <dcterms:created xsi:type="dcterms:W3CDTF">2021-05-28T04:32:29Z</dcterms:created>
  <dcterms:modified xsi:type="dcterms:W3CDTF">2025-06-12T02:30:39Z</dcterms:modified>
</cp:coreProperties>
</file>